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8" r:id="rId29"/>
    <p:sldId id="287" r:id="rId30"/>
    <p:sldId id="268" r:id="rId3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725" autoAdjust="0"/>
    <p:restoredTop sz="90929"/>
  </p:normalViewPr>
  <p:slideViewPr>
    <p:cSldViewPr>
      <p:cViewPr varScale="1">
        <p:scale>
          <a:sx n="76" d="100"/>
          <a:sy n="76" d="100"/>
        </p:scale>
        <p:origin x="-8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963333" y="0"/>
            <a:ext cx="7196667" cy="7620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846667" y="3810000"/>
            <a:ext cx="7620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740964" y="592667"/>
            <a:ext cx="5672667" cy="3186853"/>
          </a:xfrm>
        </p:spPr>
        <p:txBody>
          <a:bodyPr lIns="50799" tIns="0" rIns="50799">
            <a:noAutofit/>
          </a:bodyPr>
          <a:lstStyle>
            <a:lvl1pPr algn="r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727158" y="3933182"/>
            <a:ext cx="5683087" cy="1223609"/>
          </a:xfrm>
        </p:spPr>
        <p:txBody>
          <a:bodyPr lIns="50799" tIns="0" rIns="50799" bIns="0"/>
          <a:lstStyle>
            <a:lvl1pPr marL="0" indent="0" algn="r">
              <a:buNone/>
              <a:defRPr sz="2400">
                <a:solidFill>
                  <a:srgbClr val="FFFFFF"/>
                </a:solidFill>
                <a:effectLst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6523582" y="7286607"/>
            <a:ext cx="2224960" cy="25211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32667" y="7286607"/>
            <a:ext cx="3253024" cy="2540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756538" y="7284720"/>
            <a:ext cx="653707" cy="2540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96B1EA-88F6-43E9-8D7F-A4B08D9AC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5F931-A70D-49C7-B01C-8293D1E6B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4" y="305506"/>
            <a:ext cx="1693333" cy="6501694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9"/>
            <a:ext cx="6688667" cy="650169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240" y="7286607"/>
            <a:ext cx="2224960" cy="252113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7284720"/>
            <a:ext cx="4064000" cy="2540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440" y="7281333"/>
            <a:ext cx="653707" cy="25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D4A490-D59E-40B0-8A6F-4CDFD6C66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8C7727-29F6-4F25-9325-0B587893C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3135375"/>
            <a:ext cx="6950542" cy="1513417"/>
          </a:xfrm>
        </p:spPr>
        <p:txBody>
          <a:bodyPr tIns="0" anchor="t"/>
          <a:lstStyle>
            <a:lvl1pPr algn="r">
              <a:buNone/>
              <a:defRPr sz="47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33" y="2116667"/>
            <a:ext cx="6950542" cy="826119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153" y="7285345"/>
            <a:ext cx="2224960" cy="25211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176" y="7285344"/>
            <a:ext cx="3217333" cy="2540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169" y="7283458"/>
            <a:ext cx="653707" cy="254000"/>
          </a:xfrm>
        </p:spPr>
        <p:txBody>
          <a:bodyPr/>
          <a:lstStyle>
            <a:extLst/>
          </a:lstStyle>
          <a:p>
            <a:pPr>
              <a:defRPr/>
            </a:pPr>
            <a:fld id="{E23B0CBC-DEDB-48B3-9C3A-29B2F6001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5600"/>
            <a:ext cx="8046720" cy="127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3911600" cy="5028848"/>
          </a:xfrm>
        </p:spPr>
        <p:txBody>
          <a:bodyPr anchor="t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120" y="1778000"/>
            <a:ext cx="3911600" cy="5028848"/>
          </a:xfrm>
        </p:spPr>
        <p:txBody>
          <a:bodyPr anchor="t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4BBA-180B-48F8-AC84-96F426E3C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5600"/>
            <a:ext cx="8046720" cy="1270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6519333"/>
            <a:ext cx="3911600" cy="5080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120" y="6519333"/>
            <a:ext cx="3911600" cy="5080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1902044"/>
            <a:ext cx="3911600" cy="457200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120" y="1902044"/>
            <a:ext cx="3911600" cy="457200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E65956-F797-4328-905D-02EF0E6349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5600"/>
            <a:ext cx="8046720" cy="127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6C3E98-E34C-410E-817F-884935C4D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CD8EE8-DB29-4E94-9C8A-780FA3D1B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6553200" cy="1303867"/>
          </a:xfrm>
        </p:spPr>
        <p:txBody>
          <a:bodyPr wrap="square" anchor="b"/>
          <a:lstStyle>
            <a:lvl1pPr algn="l">
              <a:buNone/>
              <a:defRPr lang="en-US" sz="27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663795"/>
            <a:ext cx="6553200" cy="669458"/>
          </a:xfrm>
        </p:spPr>
        <p:txBody>
          <a:bodyPr rot="0" spcFirstLastPara="0" vertOverflow="overflow" horzOverflow="overflow" vert="horz" wrap="square" lIns="50799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2370667"/>
            <a:ext cx="8043333" cy="485750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A666AB-DCD1-4359-84F4-A5D3FB232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664410" y="1116298"/>
            <a:ext cx="4799474" cy="479174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663007" y="1109796"/>
            <a:ext cx="4799474" cy="479174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887" y="1270000"/>
            <a:ext cx="3810000" cy="2286000"/>
          </a:xfrm>
        </p:spPr>
        <p:txBody>
          <a:bodyPr vert="horz" anchor="b"/>
          <a:lstStyle>
            <a:lvl1pPr algn="l">
              <a:buNone/>
              <a:defRPr sz="33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887" y="3648482"/>
            <a:ext cx="3810000" cy="2133600"/>
          </a:xfrm>
        </p:spPr>
        <p:txBody>
          <a:bodyPr rot="0" spcFirstLastPara="0" vertOverflow="overflow" horzOverflow="overflow" vert="horz" wrap="square" lIns="91439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B47B50-DE39-45DE-A06E-8CF5483C0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737424" y="1156669"/>
            <a:ext cx="4673600" cy="467360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9059333" y="0"/>
            <a:ext cx="1100667" cy="7620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08000" y="355600"/>
            <a:ext cx="8043333" cy="1270000"/>
          </a:xfrm>
          <a:prstGeom prst="rect">
            <a:avLst/>
          </a:prstGeom>
        </p:spPr>
        <p:txBody>
          <a:bodyPr vert="horz" lIns="50799" tIns="0" rIns="50799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508000" y="1788240"/>
            <a:ext cx="8043333" cy="53848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717707" y="7286607"/>
            <a:ext cx="2224960" cy="252113"/>
          </a:xfrm>
          <a:prstGeom prst="rect">
            <a:avLst/>
          </a:prstGeom>
        </p:spPr>
        <p:txBody>
          <a:bodyPr vert="horz" lIns="101599" tIns="0" rIns="101599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7286607"/>
            <a:ext cx="4064000" cy="254000"/>
          </a:xfrm>
          <a:prstGeom prst="rect">
            <a:avLst/>
          </a:prstGeom>
        </p:spPr>
        <p:txBody>
          <a:bodyPr vert="horz" lIns="101599" tIns="0" rIns="101599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946053" y="7284720"/>
            <a:ext cx="653707" cy="2540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69EEBA-8F6F-4309-B8A2-73F2A2FD8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04797" indent="-304797" algn="l" rtl="0" eaLnBrk="1" latinLnBrk="0" hangingPunct="1">
        <a:spcBef>
          <a:spcPts val="667"/>
        </a:spcBef>
        <a:buClr>
          <a:schemeClr val="tx2"/>
        </a:buClr>
        <a:buSzPct val="73000"/>
        <a:buFont typeface="Wingdings 2"/>
        <a:buChar char="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9114" indent="-253997" algn="l" rtl="0" eaLnBrk="1" latinLnBrk="0" hangingPunct="1">
        <a:spcBef>
          <a:spcPts val="556"/>
        </a:spcBef>
        <a:buClr>
          <a:schemeClr val="accent4"/>
        </a:buClr>
        <a:buSzPct val="80000"/>
        <a:buFont typeface="Wingdings 2"/>
        <a:buChar char=""/>
        <a:defRPr kumimoji="0" sz="26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43272" indent="-253997" algn="l" rtl="0" eaLnBrk="1" latinLnBrk="0" hangingPunct="1">
        <a:spcBef>
          <a:spcPts val="444"/>
        </a:spcBef>
        <a:buClr>
          <a:schemeClr val="accent4"/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17589" indent="-253997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22386" indent="-253997" algn="l" rtl="0" eaLnBrk="1" latinLnBrk="0" hangingPunct="1">
        <a:spcBef>
          <a:spcPts val="444"/>
        </a:spcBef>
        <a:buClr>
          <a:schemeClr val="accent4"/>
        </a:buClr>
        <a:buSzPct val="70000"/>
        <a:buFont typeface="Wingdings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35744" indent="-203198" algn="l" rtl="0" eaLnBrk="1" latinLnBrk="0" hangingPunct="1">
        <a:spcBef>
          <a:spcPts val="444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859261" indent="-203198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52299" indent="-203198" algn="l" rtl="0" eaLnBrk="1" latinLnBrk="0" hangingPunct="1">
        <a:spcBef>
          <a:spcPts val="333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285977" indent="-203198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87" y="609600"/>
            <a:ext cx="6156313" cy="5715000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223000" y="838200"/>
            <a:ext cx="3657600" cy="3581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Kit of Parts and Tools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Rundown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2600" y="4572000"/>
            <a:ext cx="2971800" cy="914400"/>
          </a:xfrm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Presented by Team 3350 (T-BOTS)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919162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Power Distribution Board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1981200"/>
            <a:ext cx="5495157" cy="346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981200"/>
            <a:ext cx="43434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 dirty="0">
                <a:latin typeface="Arial" charset="0"/>
                <a:cs typeface="Arial" charset="0"/>
              </a:rPr>
              <a:t>Everything that runs on electricity must be connected to the Power Distribution Board</a:t>
            </a:r>
          </a:p>
          <a:p>
            <a:pPr>
              <a:buFont typeface="Arial" charset="0"/>
              <a:buChar char="•"/>
            </a:pPr>
            <a:r>
              <a:rPr lang="en-US" sz="2700" dirty="0">
                <a:latin typeface="Arial" charset="0"/>
                <a:cs typeface="Arial" charset="0"/>
              </a:rPr>
              <a:t>This is where you place your circuit breakers and connect your wires.</a:t>
            </a:r>
          </a:p>
          <a:p>
            <a:pPr>
              <a:buFont typeface="Arial" charset="0"/>
              <a:buChar char="•"/>
            </a:pPr>
            <a:r>
              <a:rPr lang="en-US" sz="2700" dirty="0">
                <a:latin typeface="Arial" charset="0"/>
                <a:cs typeface="Arial" charset="0"/>
              </a:rPr>
              <a:t>You must use the FIRST approved Circuit Breakers as we found out during </a:t>
            </a:r>
            <a:r>
              <a:rPr lang="en-US" sz="2700" dirty="0" smtClean="0">
                <a:latin typeface="Arial" charset="0"/>
                <a:cs typeface="Arial" charset="0"/>
              </a:rPr>
              <a:t>the 2010 season.</a:t>
            </a:r>
            <a:endParaRPr lang="en-US" sz="27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1239837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Battery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400" y="4191000"/>
            <a:ext cx="417728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55600" y="1752600"/>
            <a:ext cx="51054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It connects to the Power Distribution Board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You want to make sure that you have your quick turn off switch/circuit breaker in plain view and easy access when attaching it to your robot.</a:t>
            </a:r>
          </a:p>
          <a:p>
            <a:endParaRPr lang="en-US"/>
          </a:p>
        </p:txBody>
      </p:sp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919162"/>
          </a:xfrm>
        </p:spPr>
        <p:txBody>
          <a:bodyPr lIns="0" tIns="0" rIns="0" bIns="0" anchor="t">
            <a:normAutofit fontScale="90000"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compactRio/cRio</a:t>
            </a:r>
            <a:r>
              <a:rPr lang="en-US" smtClean="0"/>
              <a:t/>
            </a:r>
            <a:br>
              <a:rPr lang="en-US" smtClean="0"/>
            </a:b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20320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3886200"/>
            <a:ext cx="508421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55600" y="1752600"/>
            <a:ext cx="4876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It is the “brain” of your robot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It is the computer component of the robot that processes your input and output information and routes it to the correct location.</a:t>
            </a:r>
          </a:p>
          <a:p>
            <a:endParaRPr lang="en-US"/>
          </a:p>
        </p:txBody>
      </p:sp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1239837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CIM Motors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1905000"/>
            <a:ext cx="5240338" cy="376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31800" y="1600200"/>
            <a:ext cx="3581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There are many different types of motors in the KOP but these in particular are to be used for the wheels.</a:t>
            </a:r>
          </a:p>
          <a:p>
            <a:endParaRPr lang="en-US"/>
          </a:p>
        </p:txBody>
      </p:sp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1239837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Wire strippers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2819400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60400" y="1676400"/>
            <a:ext cx="40386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Used to strip the protective covering used on wire to reveal the inner conductor.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Be extra careful because there is a small blade on almost all wire strippers and they should be handled carefully (it’s never fun to lose a finger)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Also, it is very easy to cut through wires as well.</a:t>
            </a:r>
          </a:p>
        </p:txBody>
      </p:sp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1905000"/>
            <a:ext cx="3770312" cy="471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0" y="457200"/>
            <a:ext cx="8043333" cy="1270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Power drill</a:t>
            </a:r>
            <a:br>
              <a:rPr lang="en-US" sz="4000" dirty="0" smtClean="0">
                <a:solidFill>
                  <a:srgbClr val="0000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1" y="1524000"/>
            <a:ext cx="5105400" cy="538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Very self explanatory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You use the power drill to easily and quickly drill holes, screw in screws and to tighten nuts and bolts.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Most drills will come with an assortment of different bits that can be used for multiple projects</a:t>
            </a:r>
          </a:p>
          <a:p>
            <a:endParaRPr lang="en-US" dirty="0"/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800" y="381000"/>
            <a:ext cx="8043333" cy="1270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USB Hub</a:t>
            </a:r>
            <a:endParaRPr lang="en-US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1" y="1788240"/>
            <a:ext cx="4267200" cy="538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Because there are a limited amount of </a:t>
            </a:r>
            <a:r>
              <a:rPr lang="en-US" dirty="0" err="1" smtClean="0">
                <a:latin typeface="Arial" charset="0"/>
                <a:cs typeface="Arial" charset="0"/>
              </a:rPr>
              <a:t>usb</a:t>
            </a:r>
            <a:r>
              <a:rPr lang="en-US" dirty="0" smtClean="0">
                <a:latin typeface="Arial" charset="0"/>
                <a:cs typeface="Arial" charset="0"/>
              </a:rPr>
              <a:t> ports on the computer and almost everything you use such as: the joystick, stop button, etc. are attached to the computer via </a:t>
            </a:r>
            <a:r>
              <a:rPr lang="en-US" dirty="0" err="1" smtClean="0">
                <a:latin typeface="Arial" charset="0"/>
                <a:cs typeface="Arial" charset="0"/>
              </a:rPr>
              <a:t>usb</a:t>
            </a:r>
            <a:r>
              <a:rPr lang="en-US" dirty="0" smtClean="0">
                <a:latin typeface="Arial" charset="0"/>
                <a:cs typeface="Arial" charset="0"/>
              </a:rPr>
              <a:t> port, the Hub allows you to connect multiple </a:t>
            </a:r>
            <a:r>
              <a:rPr lang="en-US" dirty="0" err="1" smtClean="0">
                <a:latin typeface="Arial" charset="0"/>
                <a:cs typeface="Arial" charset="0"/>
              </a:rPr>
              <a:t>usbs</a:t>
            </a:r>
            <a:r>
              <a:rPr lang="en-US" dirty="0" smtClean="0">
                <a:latin typeface="Arial" charset="0"/>
                <a:cs typeface="Arial" charset="0"/>
              </a:rPr>
              <a:t> while only using one port on the computer.</a:t>
            </a:r>
          </a:p>
          <a:p>
            <a:endParaRPr lang="en-US" dirty="0"/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Master link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3962400"/>
            <a:ext cx="4334581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600200"/>
            <a:ext cx="5943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The link that you use to connect chain to chain. 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Useful when you only have one chain that is not connected or when you have a long chain that you must cut.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Make sure that you have the right size though</a:t>
            </a:r>
          </a:p>
        </p:txBody>
      </p:sp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3276600"/>
            <a:ext cx="5081703" cy="381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000" y="457200"/>
            <a:ext cx="8043333" cy="1270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Chain #35 </a:t>
            </a:r>
            <a:br>
              <a:rPr lang="en-US" sz="4000" dirty="0" smtClean="0">
                <a:solidFill>
                  <a:srgbClr val="0000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1" y="1788240"/>
            <a:ext cx="4191000" cy="53848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Transfers motion between two gears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Remember to keep the chain greased as it will cause problems later on if not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One side connects to the transmission while the other side connects to the wheels, traditionally</a:t>
            </a:r>
          </a:p>
          <a:p>
            <a:endParaRPr lang="en-US" dirty="0"/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LabView Software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906" y="3276600"/>
            <a:ext cx="3223143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304800"/>
            <a:ext cx="3200400" cy="262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55600" y="1752600"/>
            <a:ext cx="5410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This is the software used to program your robot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Everything you want your robot to do will have a corresponding labview code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Labview is fun and easy once you learn how to do use it correctly</a:t>
            </a:r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606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Students first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should lead their teams in the building, design, and all other aspects of the robot. </a:t>
            </a:r>
          </a:p>
          <a:p>
            <a:r>
              <a:rPr lang="en-US" dirty="0" smtClean="0"/>
              <a:t>Knowledge of the Kit of Parts (KOP) and tools is the first step to a successful, student-led team.</a:t>
            </a:r>
          </a:p>
          <a:p>
            <a:r>
              <a:rPr lang="en-US" dirty="0" smtClean="0"/>
              <a:t>Students must be put first for them to achieve their maximum potential, both in FRC and afterwards, as no one will do the work for them in college.</a:t>
            </a:r>
            <a:endParaRPr lang="en-US" dirty="0"/>
          </a:p>
        </p:txBody>
      </p:sp>
      <p:pic>
        <p:nvPicPr>
          <p:cNvPr id="4" name="Picture 2" descr="2011T-BOT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87" y="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Flat head screwdriver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2209800"/>
            <a:ext cx="5492750" cy="367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9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79400" y="1447800"/>
            <a:ext cx="3886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As many of you know, there are two different types of screwdrivers,</a:t>
            </a:r>
          </a:p>
          <a:p>
            <a:r>
              <a:rPr lang="en-US" sz="2700">
                <a:latin typeface="Arial" charset="0"/>
                <a:cs typeface="Arial" charset="0"/>
              </a:rPr>
              <a:t>a flat head and a phillips head. This, of course, is a flat head due to the flat end</a:t>
            </a:r>
          </a:p>
        </p:txBody>
      </p:sp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Socket Set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353695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One of those other tools that you can't live without.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Tightening and loosening nuts and bolts of various sizes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0" y="2209800"/>
            <a:ext cx="5775325" cy="467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Precision Screwdrivers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307975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Useful for those screws that are too small for a normal screwdriver.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Also may be used to place wires into the power distribution board and wago connectors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286000"/>
            <a:ext cx="6283325" cy="467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Relay Module(Spike Relay)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2438400"/>
            <a:ext cx="5381625" cy="406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84200" y="2057400"/>
            <a:ext cx="3276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 dirty="0">
                <a:latin typeface="Arial" charset="0"/>
                <a:cs typeface="Arial" charset="0"/>
              </a:rPr>
              <a:t>Provides amperage for the separate devices placed on the motor</a:t>
            </a:r>
          </a:p>
          <a:p>
            <a:pPr>
              <a:buFont typeface="Arial" charset="0"/>
              <a:buChar char="•"/>
            </a:pPr>
            <a:r>
              <a:rPr lang="en-US" sz="2700" dirty="0">
                <a:latin typeface="Arial" charset="0"/>
                <a:cs typeface="Arial" charset="0"/>
              </a:rPr>
              <a:t>Also, </a:t>
            </a:r>
            <a:r>
              <a:rPr lang="en-US" sz="2700" dirty="0" smtClean="0">
                <a:latin typeface="Arial" charset="0"/>
                <a:cs typeface="Arial" charset="0"/>
              </a:rPr>
              <a:t>sometimes may </a:t>
            </a:r>
            <a:r>
              <a:rPr lang="en-US" sz="2700" dirty="0">
                <a:latin typeface="Arial" charset="0"/>
                <a:cs typeface="Arial" charset="0"/>
              </a:rPr>
              <a:t>be used to turn on and off said devices</a:t>
            </a:r>
          </a:p>
        </p:txBody>
      </p:sp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06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Awn/Allen/Hex Wrench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2819400"/>
            <a:ext cx="4962525" cy="371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79400" y="1447800"/>
            <a:ext cx="42672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Used to tighten and place certain types of bolts on the robot frame</a:t>
            </a:r>
          </a:p>
        </p:txBody>
      </p:sp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USB Restoration Key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Flash drive preloaded with a copy of the software already loaded on the Classmate PC.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You use this when your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Laptop fails, it can be the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Ultimate lifesaver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3048000"/>
            <a:ext cx="54705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Velcro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79400" y="1676400"/>
            <a:ext cx="894715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We used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velcro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for EVERYTHING. It really is useful when you can pick your robot up by the battery, and the only thing holding them together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is industrial grade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velcro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895600"/>
            <a:ext cx="59785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Duct Tape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88240"/>
            <a:ext cx="5486400" cy="5384800"/>
          </a:xfrm>
        </p:spPr>
        <p:txBody>
          <a:bodyPr/>
          <a:lstStyle/>
          <a:p>
            <a:r>
              <a:rPr lang="en-US" dirty="0" smtClean="0"/>
              <a:t>Duct tape is great for attaching parts short-term while assembling.</a:t>
            </a:r>
          </a:p>
          <a:p>
            <a:r>
              <a:rPr lang="en-US" dirty="0" smtClean="0"/>
              <a:t>Its surprisingly strong, as the picture shows.</a:t>
            </a:r>
            <a:endParaRPr lang="en-US" dirty="0"/>
          </a:p>
        </p:txBody>
      </p:sp>
      <p:pic>
        <p:nvPicPr>
          <p:cNvPr id="5" name="Picture 4" descr="duct-tape-can-hold-the-baby-on-the-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4495800"/>
            <a:ext cx="3810000" cy="2857500"/>
          </a:xfrm>
          <a:prstGeom prst="rect">
            <a:avLst/>
          </a:prstGeom>
        </p:spPr>
      </p:pic>
      <p:pic>
        <p:nvPicPr>
          <p:cNvPr id="6" name="Picture 5" descr="duct-t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0" y="4191000"/>
            <a:ext cx="3333750" cy="2381250"/>
          </a:xfrm>
          <a:prstGeom prst="rect">
            <a:avLst/>
          </a:prstGeom>
        </p:spPr>
      </p:pic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Omni-wheel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05000"/>
            <a:ext cx="5181600" cy="5268040"/>
          </a:xfrm>
        </p:spPr>
        <p:txBody>
          <a:bodyPr/>
          <a:lstStyle/>
          <a:p>
            <a:r>
              <a:rPr lang="en-US" dirty="0" smtClean="0"/>
              <a:t>Able to be driven forward and back, can roll left and right</a:t>
            </a:r>
          </a:p>
          <a:p>
            <a:r>
              <a:rPr lang="en-US" dirty="0" smtClean="0"/>
              <a:t>Can be used to achieve strafe and very odd drive system designs.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0" y="2667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Mecanum</a:t>
            </a:r>
            <a:r>
              <a:rPr lang="en-US" dirty="0" smtClean="0">
                <a:solidFill>
                  <a:schemeClr val="tx1"/>
                </a:solidFill>
              </a:rPr>
              <a:t> Wheel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88240"/>
            <a:ext cx="5562600" cy="5384800"/>
          </a:xfrm>
        </p:spPr>
        <p:txBody>
          <a:bodyPr/>
          <a:lstStyle/>
          <a:p>
            <a:r>
              <a:rPr lang="en-US" dirty="0" smtClean="0"/>
              <a:t>Able to move forward, back, strafe left and right, and turn</a:t>
            </a:r>
          </a:p>
          <a:p>
            <a:r>
              <a:rPr lang="en-US" dirty="0" smtClean="0"/>
              <a:t>Require a different program to run properly, which most teams are willing to help with.</a:t>
            </a:r>
          </a:p>
          <a:p>
            <a:r>
              <a:rPr lang="en-US" dirty="0" smtClean="0"/>
              <a:t>The wheels are programmed to strafe when certain wheels go forward and others back.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1981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4648200"/>
            <a:ext cx="3581400" cy="23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9238" y="306388"/>
            <a:ext cx="9661525" cy="9239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Digital Side Car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819400"/>
            <a:ext cx="5317067" cy="398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3200" y="1828800"/>
            <a:ext cx="38052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It connects the Crio to other devices such as motors and lights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55600" y="4267200"/>
            <a:ext cx="2743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It sends data information to control turning on/off to various motors and lights</a:t>
            </a:r>
          </a:p>
        </p:txBody>
      </p:sp>
      <p:pic>
        <p:nvPicPr>
          <p:cNvPr id="6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2286000"/>
            <a:ext cx="3032125" cy="441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36600" y="2819400"/>
            <a:ext cx="52022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2000"/>
            <a:ext cx="8043333" cy="1270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Rubber-treaded 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Wheel</a:t>
            </a:r>
            <a:r>
              <a:rPr lang="en-US" sz="4400" dirty="0" smtClean="0"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9401" y="1676400"/>
            <a:ext cx="5943600" cy="538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These are the basic wheel that FIRST provides every team with</a:t>
            </a:r>
            <a:r>
              <a:rPr lang="en-US" sz="3200" dirty="0" smtClean="0">
                <a:latin typeface="Arial" charset="0"/>
                <a:cs typeface="Arial" charset="0"/>
              </a:rPr>
              <a:t>.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These </a:t>
            </a:r>
            <a:r>
              <a:rPr lang="en-US" sz="3200" dirty="0" smtClean="0">
                <a:latin typeface="Arial" charset="0"/>
                <a:cs typeface="Arial" charset="0"/>
              </a:rPr>
              <a:t>can reduce traction, depending on the type of playing field used</a:t>
            </a:r>
          </a:p>
          <a:p>
            <a:endParaRPr lang="en-US" dirty="0"/>
          </a:p>
        </p:txBody>
      </p:sp>
      <p:pic>
        <p:nvPicPr>
          <p:cNvPr id="8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Zip-Ties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355600" y="1295400"/>
            <a:ext cx="5360988" cy="1041400"/>
          </a:xfrm>
        </p:spPr>
        <p:txBody>
          <a:bodyPr lIns="0" tIns="0" rIns="0" bIns="0">
            <a:normAutofit fontScale="77500" lnSpcReduction="20000"/>
          </a:bodyPr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Zip-Ties might not seem like something that you would need to know much about but they do come in handy when you need to keep everything in place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5595938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Circuit Breaker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460375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You will need a circuit breaker for almost everything that requires electricity on your robot.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Are designed to fail if you go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Over a certain amount of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Electricity so that you do not burn out your robot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0" y="3505200"/>
            <a:ext cx="4114800" cy="299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Electrical Tape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95300" y="1371600"/>
            <a:ext cx="26035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It stretches well and gives an effective and long lasting insulation. Although it is called electrical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tape, it does NOT conduct electricity.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2057400"/>
            <a:ext cx="3230563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200" y="4495800"/>
            <a:ext cx="3362325" cy="257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241800" y="1219200"/>
            <a:ext cx="190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It is used to protect both your robot and you from a harmful shock</a:t>
            </a:r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87" y="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0" y="381000"/>
            <a:ext cx="6288088" cy="31146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Wrench Set</a:t>
            </a:r>
            <a:r>
              <a:rPr lang="en-US" smtClean="0"/>
              <a:t/>
            </a:r>
            <a:br>
              <a:rPr lang="en-US" smtClean="0"/>
            </a:b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mtClean="0"/>
              <a:t/>
            </a:r>
            <a:br>
              <a:rPr lang="en-US" smtClean="0"/>
            </a:b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mtClean="0"/>
              <a:t/>
            </a:r>
            <a:br>
              <a:rPr lang="en-US" smtClean="0"/>
            </a:b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Universal tooth design grips six different types of nuts and bolts.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3962400"/>
            <a:ext cx="3713163" cy="262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1239837"/>
          </a:xfrm>
        </p:spPr>
        <p:txBody>
          <a:bodyPr lIns="0" tIns="0" rIns="0" bIns="0" anchor="t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Speed Controllers </a:t>
            </a:r>
            <a:br>
              <a:rPr lang="en-US" sz="4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(Jaguars)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279400" y="1752600"/>
            <a:ext cx="498475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The Jaguar module brings 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new motor control technology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to the competition including 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integrated limit switch inputs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that function in combination 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with the brake/coast inputs.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In other words, it allows you to have a varying speed so that your robot is not just an on/off robot.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2895600"/>
            <a:ext cx="4262438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2011T-BOT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87" y="76200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09563"/>
            <a:ext cx="9667875" cy="1239837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Wago Connectors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990600"/>
            <a:ext cx="3082925" cy="301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4343400"/>
            <a:ext cx="4795838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31800" y="1752600"/>
            <a:ext cx="487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Used to connect your wires into the Digital Sidecar</a:t>
            </a:r>
          </a:p>
          <a:p>
            <a:pPr>
              <a:buFont typeface="Arial" charset="0"/>
              <a:buChar char="•"/>
            </a:pPr>
            <a:r>
              <a:rPr lang="en-US" sz="2700">
                <a:latin typeface="Arial" charset="0"/>
                <a:cs typeface="Arial" charset="0"/>
              </a:rPr>
              <a:t>Be sure not to lose them for they are easily lost and they are the only connectors that fit into the sidecar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2" descr="2011T-BOT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87" y="17024"/>
            <a:ext cx="1787513" cy="1659376"/>
          </a:xfrm>
          <a:prstGeom prst="rect">
            <a:avLst/>
          </a:prstGeom>
          <a:noFill/>
          <a:ln w="28575">
            <a:solidFill>
              <a:srgbClr val="F7964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E36305"/>
      </a:dk2>
      <a:lt2>
        <a:srgbClr val="F4E7ED"/>
      </a:lt2>
      <a:accent1>
        <a:srgbClr val="DE9306"/>
      </a:accent1>
      <a:accent2>
        <a:srgbClr val="DE6C36"/>
      </a:accent2>
      <a:accent3>
        <a:srgbClr val="DE6C36"/>
      </a:accent3>
      <a:accent4>
        <a:srgbClr val="F9B639"/>
      </a:accent4>
      <a:accent5>
        <a:srgbClr val="E36305"/>
      </a:accent5>
      <a:accent6>
        <a:srgbClr val="FA8D3D"/>
      </a:accent6>
      <a:hlink>
        <a:srgbClr val="FFDE66"/>
      </a:hlink>
      <a:folHlink>
        <a:srgbClr val="E3630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1027</Words>
  <Application>Microsoft Office PowerPoint</Application>
  <PresentationFormat>Custom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Opulent</vt:lpstr>
      <vt:lpstr>Kit of Parts and Tools  Rundown</vt:lpstr>
      <vt:lpstr>Students first</vt:lpstr>
      <vt:lpstr>Digital Side Car</vt:lpstr>
      <vt:lpstr>Zip-Ties</vt:lpstr>
      <vt:lpstr>Circuit Breaker</vt:lpstr>
      <vt:lpstr>Electrical Tape</vt:lpstr>
      <vt:lpstr>Wrench Set     Universal tooth design grips six different types of nuts and bolts.</vt:lpstr>
      <vt:lpstr>Speed Controllers  (Jaguars)</vt:lpstr>
      <vt:lpstr>Wago Connectors</vt:lpstr>
      <vt:lpstr>Power Distribution Board</vt:lpstr>
      <vt:lpstr>Battery</vt:lpstr>
      <vt:lpstr>compactRio/cRio  </vt:lpstr>
      <vt:lpstr>CIM Motors</vt:lpstr>
      <vt:lpstr>Wire strippers</vt:lpstr>
      <vt:lpstr>Power drill </vt:lpstr>
      <vt:lpstr>USB Hub</vt:lpstr>
      <vt:lpstr>Master link</vt:lpstr>
      <vt:lpstr>Chain #35  </vt:lpstr>
      <vt:lpstr>LabView Software</vt:lpstr>
      <vt:lpstr>Flat head screwdriver</vt:lpstr>
      <vt:lpstr>Socket Set</vt:lpstr>
      <vt:lpstr>Precision Screwdrivers</vt:lpstr>
      <vt:lpstr>Relay Module(Spike Relay)</vt:lpstr>
      <vt:lpstr>Awn/Allen/Hex Wrench</vt:lpstr>
      <vt:lpstr>USB Restoration Key</vt:lpstr>
      <vt:lpstr>Velcro</vt:lpstr>
      <vt:lpstr>Duct Tape</vt:lpstr>
      <vt:lpstr>Omni-wheel</vt:lpstr>
      <vt:lpstr>Mecanum Wheel</vt:lpstr>
      <vt:lpstr>Rubber-treaded Wheel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20215</cp:lastModifiedBy>
  <cp:revision>30</cp:revision>
  <dcterms:created xsi:type="dcterms:W3CDTF">2004-05-06T09:28:21Z</dcterms:created>
  <dcterms:modified xsi:type="dcterms:W3CDTF">2012-01-27T17:04:17Z</dcterms:modified>
</cp:coreProperties>
</file>